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5"/>
  </p:notesMasterIdLst>
  <p:sldIdLst>
    <p:sldId id="256" r:id="rId2"/>
    <p:sldId id="300" r:id="rId3"/>
    <p:sldId id="275" r:id="rId4"/>
    <p:sldId id="257" r:id="rId5"/>
    <p:sldId id="290" r:id="rId6"/>
    <p:sldId id="261" r:id="rId7"/>
    <p:sldId id="291" r:id="rId8"/>
    <p:sldId id="259" r:id="rId9"/>
    <p:sldId id="258" r:id="rId10"/>
    <p:sldId id="277" r:id="rId11"/>
    <p:sldId id="309" r:id="rId12"/>
    <p:sldId id="286" r:id="rId13"/>
    <p:sldId id="276" r:id="rId14"/>
    <p:sldId id="287" r:id="rId15"/>
    <p:sldId id="310" r:id="rId16"/>
    <p:sldId id="278" r:id="rId17"/>
    <p:sldId id="311" r:id="rId18"/>
    <p:sldId id="292" r:id="rId19"/>
    <p:sldId id="283" r:id="rId20"/>
    <p:sldId id="285" r:id="rId21"/>
    <p:sldId id="312" r:id="rId22"/>
    <p:sldId id="313" r:id="rId23"/>
    <p:sldId id="293" r:id="rId24"/>
    <p:sldId id="296" r:id="rId25"/>
    <p:sldId id="302" r:id="rId26"/>
    <p:sldId id="297" r:id="rId27"/>
    <p:sldId id="282" r:id="rId28"/>
    <p:sldId id="294" r:id="rId29"/>
    <p:sldId id="301" r:id="rId30"/>
    <p:sldId id="314" r:id="rId31"/>
    <p:sldId id="304" r:id="rId32"/>
    <p:sldId id="303" r:id="rId33"/>
    <p:sldId id="284" r:id="rId34"/>
    <p:sldId id="266" r:id="rId35"/>
    <p:sldId id="298" r:id="rId36"/>
    <p:sldId id="299" r:id="rId37"/>
    <p:sldId id="279" r:id="rId38"/>
    <p:sldId id="315" r:id="rId39"/>
    <p:sldId id="280" r:id="rId40"/>
    <p:sldId id="295" r:id="rId41"/>
    <p:sldId id="288" r:id="rId42"/>
    <p:sldId id="307" r:id="rId43"/>
    <p:sldId id="289" r:id="rId44"/>
  </p:sldIdLst>
  <p:sldSz cx="9144000" cy="5143500" type="screen16x9"/>
  <p:notesSz cx="6858000" cy="9144000"/>
  <p:embeddedFontLst>
    <p:embeddedFont>
      <p:font typeface="Oswald" pitchFamily="2" charset="77"/>
      <p:regular r:id="rId46"/>
      <p:bold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30"/>
    <p:restoredTop sz="79198"/>
  </p:normalViewPr>
  <p:slideViewPr>
    <p:cSldViewPr snapToGrid="0">
      <p:cViewPr varScale="1">
        <p:scale>
          <a:sx n="119" d="100"/>
          <a:sy n="119" d="100"/>
        </p:scale>
        <p:origin x="296" y="176"/>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73987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035948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74179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548834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179623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3.tiff"/><Relationship Id="rId4" Type="http://schemas.openxmlformats.org/officeDocument/2006/relationships/image" Target="../media/image22.tiff"/></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6.tiff"/></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1.tiff"/><Relationship Id="rId7" Type="http://schemas.openxmlformats.org/officeDocument/2006/relationships/customXml" Target="../ink/ink2.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0.png"/><Relationship Id="rId4" Type="http://schemas.openxmlformats.org/officeDocument/2006/relationships/image" Target="../media/image32.png"/><Relationship Id="rId9" Type="http://schemas.openxmlformats.org/officeDocument/2006/relationships/customXml" Target="../ink/ink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8.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3" Type="http://schemas.openxmlformats.org/officeDocument/2006/relationships/image" Target="../media/image47.png"/><Relationship Id="rId18" Type="http://schemas.openxmlformats.org/officeDocument/2006/relationships/image" Target="../media/image52.svg"/><Relationship Id="rId26" Type="http://schemas.openxmlformats.org/officeDocument/2006/relationships/image" Target="../media/image60.svg"/><Relationship Id="rId3" Type="http://schemas.openxmlformats.org/officeDocument/2006/relationships/image" Target="../media/image39.png"/><Relationship Id="rId21" Type="http://schemas.openxmlformats.org/officeDocument/2006/relationships/image" Target="../media/image55.png"/><Relationship Id="rId34" Type="http://schemas.openxmlformats.org/officeDocument/2006/relationships/image" Target="../media/image68.svg"/><Relationship Id="rId7" Type="http://schemas.openxmlformats.org/officeDocument/2006/relationships/image" Target="../media/image43.png"/><Relationship Id="rId12" Type="http://schemas.openxmlformats.org/officeDocument/2006/relationships/image" Target="../media/image38.svg"/><Relationship Id="rId17" Type="http://schemas.openxmlformats.org/officeDocument/2006/relationships/image" Target="../media/image51.png"/><Relationship Id="rId25" Type="http://schemas.openxmlformats.org/officeDocument/2006/relationships/image" Target="../media/image59.png"/><Relationship Id="rId33" Type="http://schemas.openxmlformats.org/officeDocument/2006/relationships/image" Target="../media/image67.png"/><Relationship Id="rId2" Type="http://schemas.openxmlformats.org/officeDocument/2006/relationships/notesSlide" Target="../notesSlides/notesSlide36.xml"/><Relationship Id="rId16" Type="http://schemas.openxmlformats.org/officeDocument/2006/relationships/image" Target="../media/image50.svg"/><Relationship Id="rId20" Type="http://schemas.openxmlformats.org/officeDocument/2006/relationships/image" Target="../media/image54.svg"/><Relationship Id="rId29"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42.svg"/><Relationship Id="rId11" Type="http://schemas.openxmlformats.org/officeDocument/2006/relationships/image" Target="../media/image37.png"/><Relationship Id="rId24" Type="http://schemas.openxmlformats.org/officeDocument/2006/relationships/image" Target="../media/image58.svg"/><Relationship Id="rId32" Type="http://schemas.openxmlformats.org/officeDocument/2006/relationships/image" Target="../media/image66.svg"/><Relationship Id="rId5" Type="http://schemas.openxmlformats.org/officeDocument/2006/relationships/image" Target="../media/image41.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svg"/><Relationship Id="rId36" Type="http://schemas.openxmlformats.org/officeDocument/2006/relationships/image" Target="../media/image70.svg"/><Relationship Id="rId10" Type="http://schemas.openxmlformats.org/officeDocument/2006/relationships/image" Target="../media/image46.svg"/><Relationship Id="rId19" Type="http://schemas.openxmlformats.org/officeDocument/2006/relationships/image" Target="../media/image53.png"/><Relationship Id="rId31" Type="http://schemas.openxmlformats.org/officeDocument/2006/relationships/image" Target="../media/image65.pn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48.svg"/><Relationship Id="rId22" Type="http://schemas.openxmlformats.org/officeDocument/2006/relationships/image" Target="../media/image56.svg"/><Relationship Id="rId27" Type="http://schemas.openxmlformats.org/officeDocument/2006/relationships/image" Target="../media/image61.png"/><Relationship Id="rId30" Type="http://schemas.openxmlformats.org/officeDocument/2006/relationships/image" Target="../media/image64.svg"/><Relationship Id="rId35" Type="http://schemas.openxmlformats.org/officeDocument/2006/relationships/image" Target="../media/image69.png"/><Relationship Id="rId8" Type="http://schemas.openxmlformats.org/officeDocument/2006/relationships/image" Target="../media/image44.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4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 - Erledigt</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11700" y="1078787"/>
            <a:ext cx="6198692" cy="3823869"/>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415144" y="1171613"/>
            <a:ext cx="2728856"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146.630 €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spTree>
    <p:extLst>
      <p:ext uri="{BB962C8B-B14F-4D97-AF65-F5344CB8AC3E}">
        <p14:creationId xmlns:p14="http://schemas.microsoft.com/office/powerpoint/2010/main" val="142719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Kennzahlen und Reporting: Marge in Abhängigkeit mit OTD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5" name="Grafik 14">
            <a:extLst>
              <a:ext uri="{FF2B5EF4-FFF2-40B4-BE49-F238E27FC236}">
                <a16:creationId xmlns:a16="http://schemas.microsoft.com/office/drawing/2014/main" id="{8B7F706A-89A9-5644-AF59-6962863784AD}"/>
              </a:ext>
            </a:extLst>
          </p:cNvPr>
          <p:cNvPicPr>
            <a:picLocks noChangeAspect="1"/>
          </p:cNvPicPr>
          <p:nvPr/>
        </p:nvPicPr>
        <p:blipFill>
          <a:blip r:embed="rId3"/>
          <a:stretch>
            <a:fillRect/>
          </a:stretch>
        </p:blipFill>
        <p:spPr>
          <a:xfrm>
            <a:off x="7499876" y="4048625"/>
            <a:ext cx="1644124" cy="1040901"/>
          </a:xfrm>
          <a:prstGeom prst="rect">
            <a:avLst/>
          </a:prstGeom>
        </p:spPr>
      </p:pic>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4"/>
          <a:stretch>
            <a:fillRect/>
          </a:stretch>
        </p:blipFill>
        <p:spPr>
          <a:xfrm>
            <a:off x="323495" y="1351215"/>
            <a:ext cx="4761731" cy="3263402"/>
          </a:xfrm>
          <a:prstGeom prst="rect">
            <a:avLst/>
          </a:prstGeom>
        </p:spPr>
      </p:pic>
      <p:sp>
        <p:nvSpPr>
          <p:cNvPr id="24" name="Oval 23">
            <a:extLst>
              <a:ext uri="{FF2B5EF4-FFF2-40B4-BE49-F238E27FC236}">
                <a16:creationId xmlns:a16="http://schemas.microsoft.com/office/drawing/2014/main" id="{815A697C-45D9-7543-A9C2-8C0B4511D6E4}"/>
              </a:ext>
            </a:extLst>
          </p:cNvPr>
          <p:cNvSpPr/>
          <p:nvPr/>
        </p:nvSpPr>
        <p:spPr>
          <a:xfrm>
            <a:off x="7046537" y="4503818"/>
            <a:ext cx="351638" cy="320212"/>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endParaRPr lang="de-DE" b="1">
              <a:solidFill>
                <a:schemeClr val="bg1"/>
              </a:solidFill>
              <a:latin typeface="Arial"/>
              <a:cs typeface="Arial"/>
            </a:endParaRPr>
          </a:p>
        </p:txBody>
      </p:sp>
      <p:sp>
        <p:nvSpPr>
          <p:cNvPr id="25" name="Oval 24">
            <a:extLst>
              <a:ext uri="{FF2B5EF4-FFF2-40B4-BE49-F238E27FC236}">
                <a16:creationId xmlns:a16="http://schemas.microsoft.com/office/drawing/2014/main" id="{29DF23DC-C842-6840-AFB7-8ADBBF1E4C35}"/>
              </a:ext>
            </a:extLst>
          </p:cNvPr>
          <p:cNvSpPr/>
          <p:nvPr/>
        </p:nvSpPr>
        <p:spPr>
          <a:xfrm>
            <a:off x="6947767" y="3798948"/>
            <a:ext cx="549179" cy="503095"/>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endParaRPr lang="de-DE" b="1">
              <a:solidFill>
                <a:schemeClr val="bg1"/>
              </a:solidFill>
              <a:latin typeface="Arial"/>
              <a:cs typeface="Arial"/>
            </a:endParaRPr>
          </a:p>
        </p:txBody>
      </p:sp>
      <p:sp>
        <p:nvSpPr>
          <p:cNvPr id="26" name="Oval 25">
            <a:extLst>
              <a:ext uri="{FF2B5EF4-FFF2-40B4-BE49-F238E27FC236}">
                <a16:creationId xmlns:a16="http://schemas.microsoft.com/office/drawing/2014/main" id="{F1FCDA66-6F2A-4648-86E9-3723E0923CB6}"/>
              </a:ext>
            </a:extLst>
          </p:cNvPr>
          <p:cNvSpPr/>
          <p:nvPr/>
        </p:nvSpPr>
        <p:spPr>
          <a:xfrm>
            <a:off x="6784237" y="2773525"/>
            <a:ext cx="876240" cy="823648"/>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r>
              <a:rPr lang="de-DE" b="1" dirty="0">
                <a:solidFill>
                  <a:schemeClr val="bg1"/>
                </a:solidFill>
                <a:latin typeface="Arial"/>
                <a:cs typeface="Arial"/>
              </a:rPr>
              <a:t>20%</a:t>
            </a:r>
          </a:p>
        </p:txBody>
      </p:sp>
      <p:sp>
        <p:nvSpPr>
          <p:cNvPr id="9" name="Textfeld 8">
            <a:extLst>
              <a:ext uri="{FF2B5EF4-FFF2-40B4-BE49-F238E27FC236}">
                <a16:creationId xmlns:a16="http://schemas.microsoft.com/office/drawing/2014/main" id="{5C2907C1-5B40-C446-87B0-75CB710D04DC}"/>
              </a:ext>
            </a:extLst>
          </p:cNvPr>
          <p:cNvSpPr txBox="1"/>
          <p:nvPr/>
        </p:nvSpPr>
        <p:spPr>
          <a:xfrm>
            <a:off x="5314424" y="1092051"/>
            <a:ext cx="3157329" cy="461665"/>
          </a:xfrm>
          <a:prstGeom prst="rect">
            <a:avLst/>
          </a:prstGeom>
          <a:noFill/>
        </p:spPr>
        <p:txBody>
          <a:bodyPr wrap="square" rtlCol="0">
            <a:spAutoFit/>
          </a:bodyPr>
          <a:lstStyle/>
          <a:p>
            <a:r>
              <a:rPr lang="de-DE" sz="1200" b="1" dirty="0"/>
              <a:t>Marge in Abhängigkeit von der Lane Domain</a:t>
            </a:r>
          </a:p>
        </p:txBody>
      </p:sp>
      <p:sp>
        <p:nvSpPr>
          <p:cNvPr id="10" name="Textfeld 9">
            <a:extLst>
              <a:ext uri="{FF2B5EF4-FFF2-40B4-BE49-F238E27FC236}">
                <a16:creationId xmlns:a16="http://schemas.microsoft.com/office/drawing/2014/main" id="{C84E2AC3-7C49-F746-84BC-6694EB7AA78A}"/>
              </a:ext>
            </a:extLst>
          </p:cNvPr>
          <p:cNvSpPr txBox="1"/>
          <p:nvPr/>
        </p:nvSpPr>
        <p:spPr>
          <a:xfrm>
            <a:off x="5314425" y="1847593"/>
            <a:ext cx="1414897" cy="307777"/>
          </a:xfrm>
          <a:prstGeom prst="rect">
            <a:avLst/>
          </a:prstGeom>
          <a:noFill/>
        </p:spPr>
        <p:txBody>
          <a:bodyPr wrap="square" rtlCol="0">
            <a:spAutoFit/>
          </a:bodyPr>
          <a:lstStyle/>
          <a:p>
            <a:r>
              <a:rPr lang="de-DE" dirty="0"/>
              <a:t>Export</a:t>
            </a:r>
          </a:p>
        </p:txBody>
      </p:sp>
      <p:sp>
        <p:nvSpPr>
          <p:cNvPr id="27" name="Textfeld 26">
            <a:extLst>
              <a:ext uri="{FF2B5EF4-FFF2-40B4-BE49-F238E27FC236}">
                <a16:creationId xmlns:a16="http://schemas.microsoft.com/office/drawing/2014/main" id="{6CF6BF61-8CB1-F147-BEE5-E644F7D3C605}"/>
              </a:ext>
            </a:extLst>
          </p:cNvPr>
          <p:cNvSpPr txBox="1"/>
          <p:nvPr/>
        </p:nvSpPr>
        <p:spPr>
          <a:xfrm>
            <a:off x="5358434" y="4536327"/>
            <a:ext cx="1265462" cy="307777"/>
          </a:xfrm>
          <a:prstGeom prst="rect">
            <a:avLst/>
          </a:prstGeom>
          <a:noFill/>
        </p:spPr>
        <p:txBody>
          <a:bodyPr wrap="square" rtlCol="0">
            <a:spAutoFit/>
          </a:bodyPr>
          <a:lstStyle/>
          <a:p>
            <a:r>
              <a:rPr lang="de-DE" dirty="0"/>
              <a:t>International</a:t>
            </a:r>
          </a:p>
        </p:txBody>
      </p:sp>
      <p:sp>
        <p:nvSpPr>
          <p:cNvPr id="28" name="Textfeld 27">
            <a:extLst>
              <a:ext uri="{FF2B5EF4-FFF2-40B4-BE49-F238E27FC236}">
                <a16:creationId xmlns:a16="http://schemas.microsoft.com/office/drawing/2014/main" id="{4315493B-3CD0-2345-BE11-AA4AEFFE50BB}"/>
              </a:ext>
            </a:extLst>
          </p:cNvPr>
          <p:cNvSpPr txBox="1"/>
          <p:nvPr/>
        </p:nvSpPr>
        <p:spPr>
          <a:xfrm>
            <a:off x="5358432" y="3894736"/>
            <a:ext cx="1414897" cy="307777"/>
          </a:xfrm>
          <a:prstGeom prst="rect">
            <a:avLst/>
          </a:prstGeom>
          <a:noFill/>
        </p:spPr>
        <p:txBody>
          <a:bodyPr wrap="square" rtlCol="0">
            <a:spAutoFit/>
          </a:bodyPr>
          <a:lstStyle/>
          <a:p>
            <a:r>
              <a:rPr lang="de-DE" dirty="0"/>
              <a:t>National</a:t>
            </a:r>
          </a:p>
        </p:txBody>
      </p:sp>
      <p:sp>
        <p:nvSpPr>
          <p:cNvPr id="29" name="Textfeld 28">
            <a:extLst>
              <a:ext uri="{FF2B5EF4-FFF2-40B4-BE49-F238E27FC236}">
                <a16:creationId xmlns:a16="http://schemas.microsoft.com/office/drawing/2014/main" id="{40741D10-B3A8-CE41-8452-E11B0D543B78}"/>
              </a:ext>
            </a:extLst>
          </p:cNvPr>
          <p:cNvSpPr txBox="1"/>
          <p:nvPr/>
        </p:nvSpPr>
        <p:spPr>
          <a:xfrm>
            <a:off x="5314425" y="3010548"/>
            <a:ext cx="1414897" cy="307777"/>
          </a:xfrm>
          <a:prstGeom prst="rect">
            <a:avLst/>
          </a:prstGeom>
          <a:noFill/>
        </p:spPr>
        <p:txBody>
          <a:bodyPr wrap="square" rtlCol="0">
            <a:spAutoFit/>
          </a:bodyPr>
          <a:lstStyle/>
          <a:p>
            <a:r>
              <a:rPr lang="de-DE" dirty="0"/>
              <a:t>Import</a:t>
            </a:r>
          </a:p>
        </p:txBody>
      </p:sp>
      <p:cxnSp>
        <p:nvCxnSpPr>
          <p:cNvPr id="12" name="Gerade Verbindung 11">
            <a:extLst>
              <a:ext uri="{FF2B5EF4-FFF2-40B4-BE49-F238E27FC236}">
                <a16:creationId xmlns:a16="http://schemas.microsoft.com/office/drawing/2014/main" id="{83368DCB-4B7B-E847-A1D8-B26D3054F413}"/>
              </a:ext>
            </a:extLst>
          </p:cNvPr>
          <p:cNvCxnSpPr>
            <a:cxnSpLocks/>
          </p:cNvCxnSpPr>
          <p:nvPr/>
        </p:nvCxnSpPr>
        <p:spPr>
          <a:xfrm>
            <a:off x="5979560" y="2024009"/>
            <a:ext cx="5650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Gerade Verbindung 34">
            <a:extLst>
              <a:ext uri="{FF2B5EF4-FFF2-40B4-BE49-F238E27FC236}">
                <a16:creationId xmlns:a16="http://schemas.microsoft.com/office/drawing/2014/main" id="{9E6FE7C8-A896-6B4F-B428-E17191B068CD}"/>
              </a:ext>
            </a:extLst>
          </p:cNvPr>
          <p:cNvCxnSpPr>
            <a:cxnSpLocks/>
          </p:cNvCxnSpPr>
          <p:nvPr/>
        </p:nvCxnSpPr>
        <p:spPr>
          <a:xfrm>
            <a:off x="5979560" y="3178061"/>
            <a:ext cx="7937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Gerade Verbindung 36">
            <a:extLst>
              <a:ext uri="{FF2B5EF4-FFF2-40B4-BE49-F238E27FC236}">
                <a16:creationId xmlns:a16="http://schemas.microsoft.com/office/drawing/2014/main" id="{302966A6-11D1-DE4F-ABA9-5E55E8D45A8C}"/>
              </a:ext>
            </a:extLst>
          </p:cNvPr>
          <p:cNvCxnSpPr>
            <a:cxnSpLocks/>
          </p:cNvCxnSpPr>
          <p:nvPr/>
        </p:nvCxnSpPr>
        <p:spPr>
          <a:xfrm>
            <a:off x="6472719" y="4663924"/>
            <a:ext cx="5337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CB5BC99C-BF52-D447-AF3D-2974C331C815}"/>
              </a:ext>
            </a:extLst>
          </p:cNvPr>
          <p:cNvCxnSpPr>
            <a:cxnSpLocks/>
          </p:cNvCxnSpPr>
          <p:nvPr/>
        </p:nvCxnSpPr>
        <p:spPr>
          <a:xfrm>
            <a:off x="6262099" y="4078939"/>
            <a:ext cx="63098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2" name="Google Shape;115;p15">
            <a:extLst>
              <a:ext uri="{FF2B5EF4-FFF2-40B4-BE49-F238E27FC236}">
                <a16:creationId xmlns:a16="http://schemas.microsoft.com/office/drawing/2014/main" id="{5941C64A-97E3-5844-9733-F4B368E04051}"/>
              </a:ext>
            </a:extLst>
          </p:cNvPr>
          <p:cNvSpPr/>
          <p:nvPr/>
        </p:nvSpPr>
        <p:spPr>
          <a:xfrm>
            <a:off x="6768323" y="1607709"/>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b="1" dirty="0">
                <a:solidFill>
                  <a:schemeClr val="bg1"/>
                </a:solidFill>
              </a:rPr>
              <a:t>30%</a:t>
            </a:r>
            <a:endParaRPr b="1" dirty="0">
              <a:solidFill>
                <a:schemeClr val="bg1"/>
              </a:solidFill>
            </a:endParaRPr>
          </a:p>
        </p:txBody>
      </p:sp>
    </p:spTree>
    <p:extLst>
      <p:ext uri="{BB962C8B-B14F-4D97-AF65-F5344CB8AC3E}">
        <p14:creationId xmlns:p14="http://schemas.microsoft.com/office/powerpoint/2010/main" val="325742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49"/>
            <a:ext cx="847530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Marge Abhängigkeit</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3"/>
          <a:stretch>
            <a:fillRect/>
          </a:stretch>
        </p:blipFill>
        <p:spPr>
          <a:xfrm>
            <a:off x="4572000" y="1296705"/>
            <a:ext cx="4443721" cy="2741257"/>
          </a:xfrm>
          <a:prstGeom prst="rect">
            <a:avLst/>
          </a:prstGeom>
        </p:spPr>
      </p:pic>
      <p:pic>
        <p:nvPicPr>
          <p:cNvPr id="12" name="Grafik 11">
            <a:extLst>
              <a:ext uri="{FF2B5EF4-FFF2-40B4-BE49-F238E27FC236}">
                <a16:creationId xmlns:a16="http://schemas.microsoft.com/office/drawing/2014/main" id="{3E4F102D-0806-7F40-9C6C-41C5D912EE5E}"/>
              </a:ext>
            </a:extLst>
          </p:cNvPr>
          <p:cNvPicPr>
            <a:picLocks noChangeAspect="1"/>
          </p:cNvPicPr>
          <p:nvPr/>
        </p:nvPicPr>
        <p:blipFill>
          <a:blip r:embed="rId4"/>
          <a:stretch>
            <a:fillRect/>
          </a:stretch>
        </p:blipFill>
        <p:spPr>
          <a:xfrm>
            <a:off x="334250" y="1296705"/>
            <a:ext cx="4020064" cy="2479910"/>
          </a:xfrm>
          <a:prstGeom prst="rect">
            <a:avLst/>
          </a:prstGeom>
        </p:spPr>
      </p:pic>
      <p:pic>
        <p:nvPicPr>
          <p:cNvPr id="13" name="Grafik 12">
            <a:extLst>
              <a:ext uri="{FF2B5EF4-FFF2-40B4-BE49-F238E27FC236}">
                <a16:creationId xmlns:a16="http://schemas.microsoft.com/office/drawing/2014/main" id="{2EB30260-897B-0A45-96EC-6C0662F3372F}"/>
              </a:ext>
            </a:extLst>
          </p:cNvPr>
          <p:cNvPicPr>
            <a:picLocks noChangeAspect="1"/>
          </p:cNvPicPr>
          <p:nvPr/>
        </p:nvPicPr>
        <p:blipFill>
          <a:blip r:embed="rId5"/>
          <a:stretch>
            <a:fillRect/>
          </a:stretch>
        </p:blipFill>
        <p:spPr>
          <a:xfrm>
            <a:off x="3327661" y="3728704"/>
            <a:ext cx="2643735" cy="1630876"/>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Auftragslage</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334250" y="1706252"/>
            <a:ext cx="4291046" cy="2647074"/>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pic>
        <p:nvPicPr>
          <p:cNvPr id="6" name="Grafik 5">
            <a:extLst>
              <a:ext uri="{FF2B5EF4-FFF2-40B4-BE49-F238E27FC236}">
                <a16:creationId xmlns:a16="http://schemas.microsoft.com/office/drawing/2014/main" id="{63CC4D81-836F-FC4D-93F8-7146E223D8F7}"/>
              </a:ext>
            </a:extLst>
          </p:cNvPr>
          <p:cNvPicPr>
            <a:picLocks noChangeAspect="1"/>
          </p:cNvPicPr>
          <p:nvPr/>
        </p:nvPicPr>
        <p:blipFill>
          <a:blip r:embed="rId4"/>
          <a:stretch>
            <a:fillRect/>
          </a:stretch>
        </p:blipFill>
        <p:spPr>
          <a:xfrm>
            <a:off x="4493497" y="910030"/>
            <a:ext cx="4518528" cy="2389885"/>
          </a:xfrm>
          <a:prstGeom prst="rect">
            <a:avLst/>
          </a:prstGeom>
        </p:spPr>
      </p:pic>
      <p:sp>
        <p:nvSpPr>
          <p:cNvPr id="7" name="Textfeld 6">
            <a:extLst>
              <a:ext uri="{FF2B5EF4-FFF2-40B4-BE49-F238E27FC236}">
                <a16:creationId xmlns:a16="http://schemas.microsoft.com/office/drawing/2014/main" id="{39B1CA30-7A75-404A-A4C3-F53D4FA51211}"/>
              </a:ext>
            </a:extLst>
          </p:cNvPr>
          <p:cNvSpPr txBox="1"/>
          <p:nvPr/>
        </p:nvSpPr>
        <p:spPr>
          <a:xfrm>
            <a:off x="6485641" y="3337089"/>
            <a:ext cx="2450969" cy="738664"/>
          </a:xfrm>
          <a:prstGeom prst="rect">
            <a:avLst/>
          </a:prstGeom>
          <a:noFill/>
        </p:spPr>
        <p:txBody>
          <a:bodyPr wrap="square" rtlCol="0">
            <a:spAutoFit/>
          </a:bodyPr>
          <a:lstStyle/>
          <a:p>
            <a:r>
              <a:rPr lang="de-DE" dirty="0"/>
              <a:t>Marge abhängig von Wochentag</a:t>
            </a:r>
          </a:p>
          <a:p>
            <a:r>
              <a:rPr lang="de-DE" dirty="0"/>
              <a:t>Sonntag ist immer hoch</a:t>
            </a:r>
          </a:p>
        </p:txBody>
      </p:sp>
    </p:spTree>
    <p:extLst>
      <p:ext uri="{BB962C8B-B14F-4D97-AF65-F5344CB8AC3E}">
        <p14:creationId xmlns:p14="http://schemas.microsoft.com/office/powerpoint/2010/main" val="551083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 Auftragslage</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Textfeld 2">
            <a:extLst>
              <a:ext uri="{FF2B5EF4-FFF2-40B4-BE49-F238E27FC236}">
                <a16:creationId xmlns:a16="http://schemas.microsoft.com/office/drawing/2014/main" id="{A3CD2406-C976-F545-97E4-1A25DE7D2FEE}"/>
              </a:ext>
            </a:extLst>
          </p:cNvPr>
          <p:cNvSpPr txBox="1"/>
          <p:nvPr/>
        </p:nvSpPr>
        <p:spPr>
          <a:xfrm>
            <a:off x="404813" y="1083736"/>
            <a:ext cx="4666268" cy="307777"/>
          </a:xfrm>
          <a:prstGeom prst="rect">
            <a:avLst/>
          </a:prstGeom>
          <a:noFill/>
        </p:spPr>
        <p:txBody>
          <a:bodyPr wrap="square" rtlCol="0">
            <a:spAutoFit/>
          </a:bodyPr>
          <a:lstStyle/>
          <a:p>
            <a:r>
              <a:rPr lang="de-DE" dirty="0"/>
              <a:t>Aufträge über zeit noch rein</a:t>
            </a: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184527" y="1391513"/>
            <a:ext cx="4763526" cy="2939776"/>
          </a:xfrm>
          <a:prstGeom prst="rect">
            <a:avLst/>
          </a:prstGeom>
        </p:spPr>
      </p:pic>
      <p:sp>
        <p:nvSpPr>
          <p:cNvPr id="4" name="Rechteck 3">
            <a:extLst>
              <a:ext uri="{FF2B5EF4-FFF2-40B4-BE49-F238E27FC236}">
                <a16:creationId xmlns:a16="http://schemas.microsoft.com/office/drawing/2014/main" id="{7C4DC3B3-A190-5448-93CA-F28224BF2A71}"/>
              </a:ext>
            </a:extLst>
          </p:cNvPr>
          <p:cNvSpPr/>
          <p:nvPr/>
        </p:nvSpPr>
        <p:spPr>
          <a:xfrm>
            <a:off x="612475" y="1673525"/>
            <a:ext cx="3321170" cy="2527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19490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Auftragslage</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334250" y="1166619"/>
            <a:ext cx="4291046" cy="2647074"/>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821410" y="1261277"/>
            <a:ext cx="4137600" cy="2552416"/>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9DDC90BD-8619-9645-9362-CBD19D20F676}"/>
              </a:ext>
            </a:extLst>
          </p:cNvPr>
          <p:cNvPicPr>
            <a:picLocks noChangeAspect="1"/>
          </p:cNvPicPr>
          <p:nvPr/>
        </p:nvPicPr>
        <p:blipFill>
          <a:blip r:embed="rId3"/>
          <a:stretch>
            <a:fillRect/>
          </a:stretch>
        </p:blipFill>
        <p:spPr>
          <a:xfrm>
            <a:off x="273993" y="1053000"/>
            <a:ext cx="6236944" cy="3851338"/>
          </a:xfrm>
          <a:prstGeom prst="rect">
            <a:avLst/>
          </a:prstGeom>
        </p:spPr>
      </p:pic>
      <p:sp>
        <p:nvSpPr>
          <p:cNvPr id="3" name="Textfeld 2">
            <a:extLst>
              <a:ext uri="{FF2B5EF4-FFF2-40B4-BE49-F238E27FC236}">
                <a16:creationId xmlns:a16="http://schemas.microsoft.com/office/drawing/2014/main" id="{AA49D084-9988-874F-A2CF-B69A9BCD2B49}"/>
              </a:ext>
            </a:extLst>
          </p:cNvPr>
          <p:cNvSpPr txBox="1"/>
          <p:nvPr/>
        </p:nvSpPr>
        <p:spPr>
          <a:xfrm>
            <a:off x="6749935" y="1404851"/>
            <a:ext cx="1338349" cy="954107"/>
          </a:xfrm>
          <a:prstGeom prst="rect">
            <a:avLst/>
          </a:prstGeom>
          <a:noFill/>
        </p:spPr>
        <p:txBody>
          <a:bodyPr wrap="square" rtlCol="0">
            <a:spAutoFit/>
          </a:bodyPr>
          <a:lstStyle/>
          <a:p>
            <a:r>
              <a:rPr lang="de-DE" dirty="0">
                <a:highlight>
                  <a:srgbClr val="FFFF00"/>
                </a:highlight>
              </a:rPr>
              <a:t>#TODO </a:t>
            </a:r>
          </a:p>
          <a:p>
            <a:r>
              <a:rPr lang="de-DE" dirty="0">
                <a:highlight>
                  <a:srgbClr val="FFFF00"/>
                </a:highlight>
              </a:rPr>
              <a:t>Größe und Farben, </a:t>
            </a:r>
            <a:r>
              <a:rPr lang="de-DE" dirty="0" err="1">
                <a:highlight>
                  <a:srgbClr val="FFFF00"/>
                </a:highlight>
              </a:rPr>
              <a:t>usw</a:t>
            </a:r>
            <a:r>
              <a:rPr lang="de-DE" dirty="0">
                <a:highlight>
                  <a:srgbClr val="FFFF00"/>
                </a:highlight>
              </a:rPr>
              <a:t> ändern</a:t>
            </a:r>
          </a:p>
        </p:txBody>
      </p:sp>
    </p:spTree>
    <p:extLst>
      <p:ext uri="{BB962C8B-B14F-4D97-AF65-F5344CB8AC3E}">
        <p14:creationId xmlns:p14="http://schemas.microsoft.com/office/powerpoint/2010/main" val="433392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t>
            </a:r>
            <a:r>
              <a:rPr lang="de-DE" dirty="0" err="1">
                <a:latin typeface="Oswald"/>
                <a:ea typeface="Oswald"/>
                <a:cs typeface="Oswald"/>
                <a:sym typeface="Oswald"/>
              </a:rPr>
              <a:t>Durchsch</a:t>
            </a:r>
            <a:r>
              <a:rPr lang="de-DE" dirty="0">
                <a:latin typeface="Oswald"/>
                <a:ea typeface="Oswald"/>
                <a:cs typeface="Oswald"/>
                <a:sym typeface="Oswald"/>
              </a:rPr>
              <a:t>. Marge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a:t>
            </a:r>
            <a:r>
              <a:rPr lang="de-DE" dirty="0">
                <a:solidFill>
                  <a:schemeClr val="bg2"/>
                </a:solidFill>
                <a:highlight>
                  <a:srgbClr val="FFFF00"/>
                </a:highlight>
              </a:rPr>
              <a:t>Mai </a:t>
            </a:r>
            <a:r>
              <a:rPr lang="de-DE" dirty="0">
                <a:solidFill>
                  <a:schemeClr val="bg2"/>
                </a:solidFill>
              </a:rPr>
              <a:t>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feld 2">
            <a:extLst>
              <a:ext uri="{FF2B5EF4-FFF2-40B4-BE49-F238E27FC236}">
                <a16:creationId xmlns:a16="http://schemas.microsoft.com/office/drawing/2014/main" id="{943C2059-2F54-A143-8A85-68E1E1503CF5}"/>
              </a:ext>
            </a:extLst>
          </p:cNvPr>
          <p:cNvSpPr txBox="1"/>
          <p:nvPr/>
        </p:nvSpPr>
        <p:spPr>
          <a:xfrm>
            <a:off x="5005884" y="898548"/>
            <a:ext cx="4244097" cy="738664"/>
          </a:xfrm>
          <a:prstGeom prst="rect">
            <a:avLst/>
          </a:prstGeom>
          <a:noFill/>
        </p:spPr>
        <p:txBody>
          <a:bodyPr wrap="square" rtlCol="0">
            <a:spAutoFit/>
          </a:bodyPr>
          <a:lstStyle/>
          <a:p>
            <a:r>
              <a:rPr lang="de-DE" dirty="0">
                <a:highlight>
                  <a:srgbClr val="FFFF00"/>
                </a:highlight>
              </a:rPr>
              <a:t>#TODO Titel Durchschnitt fehlt</a:t>
            </a:r>
          </a:p>
          <a:p>
            <a:r>
              <a:rPr lang="de-DE" dirty="0">
                <a:highlight>
                  <a:srgbClr val="FFFF00"/>
                </a:highlight>
              </a:rPr>
              <a:t># </a:t>
            </a:r>
            <a:r>
              <a:rPr lang="de-DE" dirty="0" err="1">
                <a:highlight>
                  <a:srgbClr val="FFFF00"/>
                </a:highlight>
              </a:rPr>
              <a:t>Mean</a:t>
            </a:r>
            <a:r>
              <a:rPr lang="de-DE" dirty="0">
                <a:highlight>
                  <a:srgbClr val="FFFF00"/>
                </a:highlight>
              </a:rPr>
              <a:t>, </a:t>
            </a:r>
            <a:r>
              <a:rPr lang="de-DE" dirty="0" err="1">
                <a:highlight>
                  <a:srgbClr val="FFFF00"/>
                </a:highlight>
              </a:rPr>
              <a:t>Sqrt</a:t>
            </a:r>
            <a:r>
              <a:rPr lang="de-DE" dirty="0">
                <a:highlight>
                  <a:srgbClr val="FFFF00"/>
                </a:highlight>
              </a:rPr>
              <a:t> usw. hier rein für die Bewertung des Modells</a:t>
            </a:r>
          </a:p>
        </p:txBody>
      </p:sp>
      <p:sp>
        <p:nvSpPr>
          <p:cNvPr id="4" name="Rechteck 3">
            <a:extLst>
              <a:ext uri="{FF2B5EF4-FFF2-40B4-BE49-F238E27FC236}">
                <a16:creationId xmlns:a16="http://schemas.microsoft.com/office/drawing/2014/main" id="{8E6AA6E3-DC08-B747-A525-352778EEDEA8}"/>
              </a:ext>
            </a:extLst>
          </p:cNvPr>
          <p:cNvSpPr/>
          <p:nvPr/>
        </p:nvSpPr>
        <p:spPr>
          <a:xfrm>
            <a:off x="3061252" y="1407381"/>
            <a:ext cx="365758" cy="11130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dirty="0"/>
              <a:t>Zahl</a:t>
            </a:r>
          </a:p>
        </p:txBody>
      </p:sp>
    </p:spTree>
    <p:extLst>
      <p:ext uri="{BB962C8B-B14F-4D97-AF65-F5344CB8AC3E}">
        <p14:creationId xmlns:p14="http://schemas.microsoft.com/office/powerpoint/2010/main" val="288757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736944" cy="292214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523220"/>
          </a:xfrm>
          <a:prstGeom prst="rect">
            <a:avLst/>
          </a:prstGeom>
          <a:noFill/>
        </p:spPr>
        <p:txBody>
          <a:bodyPr wrap="square" rtlCol="0">
            <a:spAutoFit/>
          </a:bodyPr>
          <a:lstStyle/>
          <a:p>
            <a:pPr marL="285750" indent="-285750">
              <a:buFontTx/>
              <a:buChar char="-"/>
            </a:pPr>
            <a:r>
              <a:rPr lang="de-DE" dirty="0"/>
              <a:t>TODO: </a:t>
            </a:r>
            <a:r>
              <a:rPr lang="de-DE" dirty="0" err="1"/>
              <a:t>titel</a:t>
            </a:r>
            <a:r>
              <a:rPr lang="de-DE" dirty="0"/>
              <a:t> fehlt</a:t>
            </a:r>
          </a:p>
          <a:p>
            <a:pPr marL="285750" indent="-285750">
              <a:buFontTx/>
              <a:buChar char="-"/>
            </a:pPr>
            <a:r>
              <a:rPr lang="de-DE" dirty="0"/>
              <a:t>Anzahl Aufträge insgesamt</a:t>
            </a:r>
          </a:p>
        </p:txBody>
      </p:sp>
    </p:spTree>
    <p:extLst>
      <p:ext uri="{BB962C8B-B14F-4D97-AF65-F5344CB8AC3E}">
        <p14:creationId xmlns:p14="http://schemas.microsoft.com/office/powerpoint/2010/main" val="332163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a:t>
            </a:r>
            <a:r>
              <a:rPr lang="de-DE" dirty="0" err="1">
                <a:latin typeface="Oswald"/>
                <a:ea typeface="Oswald"/>
                <a:cs typeface="Oswald"/>
                <a:sym typeface="Oswald"/>
              </a:rPr>
              <a:t>Spediteurkosten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36BE4021-E7B2-234F-A642-CAD615ADDC22}"/>
              </a:ext>
            </a:extLst>
          </p:cNvPr>
          <p:cNvSpPr/>
          <p:nvPr/>
        </p:nvSpPr>
        <p:spPr>
          <a:xfrm>
            <a:off x="3858503" y="2417862"/>
            <a:ext cx="1426994" cy="307777"/>
          </a:xfrm>
          <a:prstGeom prst="rect">
            <a:avLst/>
          </a:prstGeom>
        </p:spPr>
        <p:txBody>
          <a:bodyPr wrap="none">
            <a:spAutoFit/>
          </a:bodyPr>
          <a:lstStyle/>
          <a:p>
            <a:r>
              <a:rPr lang="de-DE" dirty="0">
                <a:latin typeface="Oswald"/>
                <a:ea typeface="Oswald"/>
                <a:cs typeface="Oswald"/>
                <a:sym typeface="Oswald"/>
              </a:rPr>
              <a:t>Transport </a:t>
            </a:r>
            <a:r>
              <a:rPr lang="de-DE" dirty="0" err="1">
                <a:latin typeface="Oswald"/>
                <a:ea typeface="Oswald"/>
                <a:cs typeface="Oswald"/>
                <a:sym typeface="Oswald"/>
              </a:rPr>
              <a:t>Assigned</a:t>
            </a:r>
            <a:endParaRPr lang="de-DE" dirty="0"/>
          </a:p>
        </p:txBody>
      </p:sp>
    </p:spTree>
    <p:extLst>
      <p:ext uri="{BB962C8B-B14F-4D97-AF65-F5344CB8AC3E}">
        <p14:creationId xmlns:p14="http://schemas.microsoft.com/office/powerpoint/2010/main" val="2167628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F88AC6B9-B720-E742-90F0-DDBA15079493}"/>
              </a:ext>
            </a:extLst>
          </p:cNvPr>
          <p:cNvPicPr>
            <a:picLocks noChangeAspect="1"/>
          </p:cNvPicPr>
          <p:nvPr/>
        </p:nvPicPr>
        <p:blipFill>
          <a:blip r:embed="rId3"/>
          <a:stretch>
            <a:fillRect/>
          </a:stretch>
        </p:blipFill>
        <p:spPr>
          <a:xfrm>
            <a:off x="1065007" y="945381"/>
            <a:ext cx="7412019" cy="4198119"/>
          </a:xfrm>
          <a:prstGeom prst="rect">
            <a:avLst/>
          </a:prstGeom>
        </p:spPr>
      </p:pic>
    </p:spTree>
    <p:extLst>
      <p:ext uri="{BB962C8B-B14F-4D97-AF65-F5344CB8AC3E}">
        <p14:creationId xmlns:p14="http://schemas.microsoft.com/office/powerpoint/2010/main" val="4161081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5200CAB-E095-8145-8415-F8D7C2042E66}"/>
              </a:ext>
            </a:extLst>
          </p:cNvPr>
          <p:cNvPicPr>
            <a:picLocks noChangeAspect="1"/>
          </p:cNvPicPr>
          <p:nvPr/>
        </p:nvPicPr>
        <p:blipFill>
          <a:blip r:embed="rId3"/>
          <a:stretch>
            <a:fillRect/>
          </a:stretch>
        </p:blipFill>
        <p:spPr>
          <a:xfrm>
            <a:off x="855594" y="847323"/>
            <a:ext cx="7492339" cy="4296178"/>
          </a:xfrm>
          <a:prstGeom prst="rect">
            <a:avLst/>
          </a:prstGeom>
        </p:spPr>
      </p:pic>
    </p:spTree>
    <p:extLst>
      <p:ext uri="{BB962C8B-B14F-4D97-AF65-F5344CB8AC3E}">
        <p14:creationId xmlns:p14="http://schemas.microsoft.com/office/powerpoint/2010/main" val="3001656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Wenn noch Zeit, Geschäftsführung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89140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Zusammenfassung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1726957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2ADFB576-F5D4-0948-95D9-4257A64B1940}"/>
              </a:ext>
            </a:extLst>
          </p:cNvPr>
          <p:cNvPicPr>
            <a:picLocks noChangeAspect="1"/>
          </p:cNvPicPr>
          <p:nvPr/>
        </p:nvPicPr>
        <p:blipFill>
          <a:blip r:embed="rId3"/>
          <a:stretch>
            <a:fillRect/>
          </a:stretch>
        </p:blipFill>
        <p:spPr>
          <a:xfrm>
            <a:off x="2327800" y="97050"/>
            <a:ext cx="5010276" cy="5003852"/>
          </a:xfrm>
          <a:prstGeom prst="rect">
            <a:avLst/>
          </a:prstGeom>
        </p:spPr>
      </p:pic>
    </p:spTree>
    <p:extLst>
      <p:ext uri="{BB962C8B-B14F-4D97-AF65-F5344CB8AC3E}">
        <p14:creationId xmlns:p14="http://schemas.microsoft.com/office/powerpoint/2010/main" val="231225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60303" y="288159"/>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lvl="0"/>
            <a:r>
              <a:rPr lang="de-DE" sz="600" dirty="0">
                <a:solidFill>
                  <a:srgbClr val="999999"/>
                </a:solidFill>
              </a:rPr>
              <a:t>https://</a:t>
            </a:r>
            <a:r>
              <a:rPr lang="de-DE" sz="600" dirty="0" err="1">
                <a:solidFill>
                  <a:srgbClr val="999999"/>
                </a:solidFill>
              </a:rPr>
              <a:t>www.eurologport.eu</a:t>
            </a:r>
            <a:r>
              <a:rPr lang="de-DE" sz="600" dirty="0">
                <a:solidFill>
                  <a:srgbClr val="999999"/>
                </a:solidFill>
              </a:rPr>
              <a:t>/</a:t>
            </a:r>
            <a:r>
              <a:rPr lang="de-DE" sz="600" dirty="0" err="1">
                <a:solidFill>
                  <a:srgbClr val="999999"/>
                </a:solidFill>
              </a:rPr>
              <a:t>shell</a:t>
            </a:r>
            <a:r>
              <a:rPr lang="de-DE" sz="600" dirty="0">
                <a:solidFill>
                  <a:srgbClr val="999999"/>
                </a:solidFill>
              </a:rPr>
              <a:t>-</a:t>
            </a:r>
            <a:r>
              <a:rPr lang="de-DE" sz="600" dirty="0" err="1">
                <a:solidFill>
                  <a:srgbClr val="999999"/>
                </a:solidFill>
              </a:rPr>
              <a:t>invests</a:t>
            </a:r>
            <a:r>
              <a:rPr lang="de-DE" sz="600" dirty="0">
                <a:solidFill>
                  <a:srgbClr val="999999"/>
                </a:solidFill>
              </a:rPr>
              <a:t>-in-</a:t>
            </a:r>
            <a:r>
              <a:rPr lang="de-DE" sz="600" dirty="0" err="1">
                <a:solidFill>
                  <a:srgbClr val="999999"/>
                </a:solidFill>
              </a:rPr>
              <a:t>instafreight</a:t>
            </a:r>
            <a:r>
              <a:rPr lang="de-DE" sz="600" dirty="0">
                <a:solidFill>
                  <a:srgbClr val="999999"/>
                </a:solidFill>
              </a:rPr>
              <a:t>/</a:t>
            </a:r>
            <a:endParaRPr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381363" cy="3754874"/>
          </a:xfrm>
          <a:prstGeom prst="rect">
            <a:avLst/>
          </a:prstGeom>
          <a:noFill/>
        </p:spPr>
        <p:txBody>
          <a:bodyPr wrap="square" rtlCol="0">
            <a:spAutoFit/>
          </a:bodyPr>
          <a:lstStyle/>
          <a:p>
            <a:endParaRPr lang="de-DE" i="1" dirty="0">
              <a:solidFill>
                <a:schemeClr val="bg2">
                  <a:lumMod val="50000"/>
                </a:schemeClr>
              </a:solidFill>
            </a:endParaRPr>
          </a:p>
          <a:p>
            <a:r>
              <a:rPr lang="de-DE" i="1" dirty="0" err="1">
                <a:solidFill>
                  <a:schemeClr val="bg2">
                    <a:lumMod val="50000"/>
                  </a:schemeClr>
                </a:solidFill>
              </a:rPr>
              <a:t>Eurologport.eu</a:t>
            </a:r>
            <a:r>
              <a:rPr lang="de-DE" i="1" dirty="0">
                <a:solidFill>
                  <a:schemeClr val="bg2">
                    <a:lumMod val="50000"/>
                  </a:schemeClr>
                </a:solidFill>
              </a:rPr>
              <a:t> </a:t>
            </a:r>
            <a:r>
              <a:rPr lang="de-DE" dirty="0">
                <a:solidFill>
                  <a:schemeClr val="bg2">
                    <a:lumMod val="50000"/>
                  </a:schemeClr>
                </a:solidFill>
              </a:rPr>
              <a:t>(2020): Shell </a:t>
            </a:r>
            <a:r>
              <a:rPr lang="de-DE" dirty="0" err="1">
                <a:solidFill>
                  <a:schemeClr val="bg2">
                    <a:lumMod val="50000"/>
                  </a:schemeClr>
                </a:solidFill>
              </a:rPr>
              <a:t>invests</a:t>
            </a:r>
            <a:r>
              <a:rPr lang="de-DE" dirty="0">
                <a:solidFill>
                  <a:schemeClr val="bg2">
                    <a:lumMod val="50000"/>
                  </a:schemeClr>
                </a:solidFill>
              </a:rPr>
              <a:t> in </a:t>
            </a:r>
            <a:r>
              <a:rPr lang="de-DE" dirty="0" err="1">
                <a:solidFill>
                  <a:schemeClr val="bg2">
                    <a:lumMod val="50000"/>
                  </a:schemeClr>
                </a:solidFill>
              </a:rPr>
              <a:t>InstaFreight</a:t>
            </a:r>
            <a:r>
              <a:rPr lang="de-DE" dirty="0">
                <a:solidFill>
                  <a:schemeClr val="bg2">
                    <a:lumMod val="50000"/>
                  </a:schemeClr>
                </a:solidFill>
              </a:rPr>
              <a:t>, URL: https://</a:t>
            </a:r>
            <a:r>
              <a:rPr lang="de-DE" dirty="0" err="1">
                <a:solidFill>
                  <a:schemeClr val="bg2">
                    <a:lumMod val="50000"/>
                  </a:schemeClr>
                </a:solidFill>
              </a:rPr>
              <a:t>www.eurologport.eu</a:t>
            </a:r>
            <a:r>
              <a:rPr lang="de-DE" dirty="0">
                <a:solidFill>
                  <a:schemeClr val="bg2">
                    <a:lumMod val="50000"/>
                  </a:schemeClr>
                </a:solidFill>
              </a:rPr>
              <a:t>/</a:t>
            </a:r>
            <a:r>
              <a:rPr lang="de-DE" dirty="0" err="1">
                <a:solidFill>
                  <a:schemeClr val="bg2">
                    <a:lumMod val="50000"/>
                  </a:schemeClr>
                </a:solidFill>
              </a:rPr>
              <a:t>shell</a:t>
            </a:r>
            <a:r>
              <a:rPr lang="de-DE" dirty="0">
                <a:solidFill>
                  <a:schemeClr val="bg2">
                    <a:lumMod val="50000"/>
                  </a:schemeClr>
                </a:solidFill>
              </a:rPr>
              <a:t>-</a:t>
            </a:r>
            <a:r>
              <a:rPr lang="de-DE" dirty="0" err="1">
                <a:solidFill>
                  <a:schemeClr val="bg2">
                    <a:lumMod val="50000"/>
                  </a:schemeClr>
                </a:solidFill>
              </a:rPr>
              <a:t>invests</a:t>
            </a:r>
            <a:r>
              <a:rPr lang="de-DE" dirty="0">
                <a:solidFill>
                  <a:schemeClr val="bg2">
                    <a:lumMod val="50000"/>
                  </a:schemeClr>
                </a:solidFill>
              </a:rPr>
              <a:t>-in-</a:t>
            </a:r>
            <a:r>
              <a:rPr lang="de-DE" dirty="0" err="1">
                <a:solidFill>
                  <a:schemeClr val="bg2">
                    <a:lumMod val="50000"/>
                  </a:schemeClr>
                </a:solidFill>
              </a:rPr>
              <a:t>instafreight</a:t>
            </a:r>
            <a:r>
              <a:rPr lang="de-DE" dirty="0">
                <a:solidFill>
                  <a:schemeClr val="bg2">
                    <a:lumMod val="50000"/>
                  </a:schemeClr>
                </a:solidFill>
              </a:rPr>
              <a:t>/, letzter Zugriff: 15.02.2021</a:t>
            </a:r>
          </a:p>
          <a:p>
            <a:endParaRPr lang="de-DE" dirty="0">
              <a:solidFill>
                <a:schemeClr val="bg2">
                  <a:lumMod val="50000"/>
                </a:schemeClr>
              </a:solidFill>
            </a:endParaRPr>
          </a:p>
          <a:p>
            <a:r>
              <a:rPr lang="de-DE" i="1" dirty="0" err="1">
                <a:solidFill>
                  <a:schemeClr val="bg2">
                    <a:lumMod val="50000"/>
                  </a:schemeClr>
                </a:solidFill>
              </a:rPr>
              <a:t>eurostat</a:t>
            </a:r>
            <a:r>
              <a:rPr lang="de-DE" i="1" dirty="0">
                <a:solidFill>
                  <a:schemeClr val="bg2">
                    <a:lumMod val="50000"/>
                  </a:schemeClr>
                </a:solidFill>
              </a:rPr>
              <a:t> </a:t>
            </a:r>
            <a:r>
              <a:rPr lang="de-DE" dirty="0">
                <a:solidFill>
                  <a:schemeClr val="bg2">
                    <a:lumMod val="50000"/>
                  </a:schemeClr>
                </a:solidFill>
              </a:rPr>
              <a:t>(2021): Euro </a:t>
            </a:r>
            <a:r>
              <a:rPr lang="de-DE" dirty="0" err="1">
                <a:solidFill>
                  <a:schemeClr val="bg2">
                    <a:lumMod val="50000"/>
                  </a:schemeClr>
                </a:solidFill>
              </a:rPr>
              <a:t>area</a:t>
            </a:r>
            <a:r>
              <a:rPr lang="de-DE" dirty="0">
                <a:solidFill>
                  <a:schemeClr val="bg2">
                    <a:lumMod val="50000"/>
                  </a:schemeClr>
                </a:solidFill>
              </a:rPr>
              <a:t> 19 international </a:t>
            </a:r>
            <a:r>
              <a:rPr lang="de-DE" dirty="0" err="1">
                <a:solidFill>
                  <a:schemeClr val="bg2">
                    <a:lumMod val="50000"/>
                  </a:schemeClr>
                </a:solidFill>
              </a:rPr>
              <a:t>trade</a:t>
            </a:r>
            <a:r>
              <a:rPr lang="de-DE" dirty="0">
                <a:solidFill>
                  <a:schemeClr val="bg2">
                    <a:lumMod val="50000"/>
                  </a:schemeClr>
                </a:solidFill>
              </a:rPr>
              <a:t> - </a:t>
            </a:r>
            <a:r>
              <a:rPr lang="de-DE" dirty="0" err="1">
                <a:solidFill>
                  <a:schemeClr val="bg2">
                    <a:lumMod val="50000"/>
                  </a:schemeClr>
                </a:solidFill>
              </a:rPr>
              <a:t>monthly</a:t>
            </a:r>
            <a:r>
              <a:rPr lang="de-DE" dirty="0">
                <a:solidFill>
                  <a:schemeClr val="bg2">
                    <a:lumMod val="50000"/>
                  </a:schemeClr>
                </a:solidFill>
              </a:rPr>
              <a:t> </a:t>
            </a:r>
            <a:r>
              <a:rPr lang="de-DE" dirty="0" err="1">
                <a:solidFill>
                  <a:schemeClr val="bg2">
                    <a:lumMod val="50000"/>
                  </a:schemeClr>
                </a:solidFill>
              </a:rPr>
              <a:t>data</a:t>
            </a:r>
            <a:r>
              <a:rPr lang="de-DE" dirty="0">
                <a:solidFill>
                  <a:schemeClr val="bg2">
                    <a:lumMod val="50000"/>
                  </a:schemeClr>
                </a:solidFill>
              </a:rPr>
              <a:t>, URL:</a:t>
            </a:r>
          </a:p>
          <a:p>
            <a:r>
              <a:rPr lang="de-DE" dirty="0">
                <a:solidFill>
                  <a:schemeClr val="bg2">
                    <a:lumMod val="50000"/>
                  </a:schemeClr>
                </a:solidFill>
              </a:rPr>
              <a:t>https://</a:t>
            </a:r>
            <a:r>
              <a:rPr lang="de-DE" dirty="0" err="1">
                <a:solidFill>
                  <a:schemeClr val="bg2">
                    <a:lumMod val="50000"/>
                  </a:schemeClr>
                </a:solidFill>
              </a:rPr>
              <a:t>ec.europa.eu</a:t>
            </a:r>
            <a:r>
              <a:rPr lang="de-DE" dirty="0">
                <a:solidFill>
                  <a:schemeClr val="bg2">
                    <a:lumMod val="50000"/>
                  </a:schemeClr>
                </a:solidFill>
              </a:rPr>
              <a:t>/</a:t>
            </a:r>
            <a:r>
              <a:rPr lang="de-DE" dirty="0" err="1">
                <a:solidFill>
                  <a:schemeClr val="bg2">
                    <a:lumMod val="50000"/>
                  </a:schemeClr>
                </a:solidFill>
              </a:rPr>
              <a:t>eurostat</a:t>
            </a:r>
            <a:r>
              <a:rPr lang="de-DE" dirty="0">
                <a:solidFill>
                  <a:schemeClr val="bg2">
                    <a:lumMod val="50000"/>
                  </a:schemeClr>
                </a:solidFill>
              </a:rPr>
              <a:t>/</a:t>
            </a:r>
            <a:r>
              <a:rPr lang="de-DE" dirty="0" err="1">
                <a:solidFill>
                  <a:schemeClr val="bg2">
                    <a:lumMod val="50000"/>
                  </a:schemeClr>
                </a:solidFill>
              </a:rPr>
              <a:t>databrowser</a:t>
            </a:r>
            <a:r>
              <a:rPr lang="de-DE" dirty="0">
                <a:solidFill>
                  <a:schemeClr val="bg2">
                    <a:lumMod val="50000"/>
                  </a:schemeClr>
                </a:solidFill>
              </a:rPr>
              <a:t>/</a:t>
            </a:r>
            <a:r>
              <a:rPr lang="de-DE" dirty="0" err="1">
                <a:solidFill>
                  <a:schemeClr val="bg2">
                    <a:lumMod val="50000"/>
                  </a:schemeClr>
                </a:solidFill>
              </a:rPr>
              <a:t>view</a:t>
            </a:r>
            <a:r>
              <a:rPr lang="de-DE" dirty="0">
                <a:solidFill>
                  <a:schemeClr val="bg2">
                    <a:lumMod val="50000"/>
                  </a:schemeClr>
                </a:solidFill>
              </a:rPr>
              <a:t>/ei_etea19_m/</a:t>
            </a:r>
            <a:r>
              <a:rPr lang="de-DE" dirty="0" err="1">
                <a:solidFill>
                  <a:schemeClr val="bg2">
                    <a:lumMod val="50000"/>
                  </a:schemeClr>
                </a:solidFill>
              </a:rPr>
              <a:t>default</a:t>
            </a:r>
            <a:r>
              <a:rPr lang="de-DE" dirty="0">
                <a:solidFill>
                  <a:schemeClr val="bg2">
                    <a:lumMod val="50000"/>
                  </a:schemeClr>
                </a:solidFill>
              </a:rPr>
              <a:t>/</a:t>
            </a:r>
            <a:r>
              <a:rPr lang="de-DE" dirty="0" err="1">
                <a:solidFill>
                  <a:schemeClr val="bg2">
                    <a:lumMod val="50000"/>
                  </a:schemeClr>
                </a:solidFill>
              </a:rPr>
              <a:t>table?lang</a:t>
            </a:r>
            <a:r>
              <a:rPr lang="de-DE" dirty="0">
                <a:solidFill>
                  <a:schemeClr val="bg2">
                    <a:lumMod val="50000"/>
                  </a:schemeClr>
                </a:solidFill>
              </a:rPr>
              <a:t>=en, letzter Zugriff: 15.02.2021</a:t>
            </a:r>
          </a:p>
          <a:p>
            <a:endParaRPr lang="de-DE" i="1" dirty="0">
              <a:solidFill>
                <a:schemeClr val="bg2">
                  <a:lumMod val="50000"/>
                </a:schemeClr>
              </a:solidFill>
            </a:endParaRPr>
          </a:p>
          <a:p>
            <a:r>
              <a:rPr lang="de-DE" i="1" dirty="0" err="1">
                <a:solidFill>
                  <a:schemeClr val="bg2">
                    <a:lumMod val="50000"/>
                  </a:schemeClr>
                </a:solidFill>
              </a:rPr>
              <a:t>finanzen.net</a:t>
            </a:r>
            <a:r>
              <a:rPr lang="de-DE" i="1" dirty="0">
                <a:solidFill>
                  <a:schemeClr val="bg2">
                    <a:lumMod val="50000"/>
                  </a:schemeClr>
                </a:solidFill>
              </a:rPr>
              <a:t> </a:t>
            </a:r>
            <a:r>
              <a:rPr lang="de-DE" dirty="0">
                <a:solidFill>
                  <a:schemeClr val="bg2">
                    <a:lumMod val="50000"/>
                  </a:schemeClr>
                </a:solidFill>
              </a:rPr>
              <a:t>(2021): </a:t>
            </a:r>
            <a:r>
              <a:rPr lang="de-DE" cap="all" dirty="0"/>
              <a:t>HISTORISCHE KURSDATEN FÜR DAX 3, URL: </a:t>
            </a:r>
            <a:r>
              <a:rPr lang="de-DE" dirty="0">
                <a:solidFill>
                  <a:schemeClr val="bg2">
                    <a:lumMod val="50000"/>
                  </a:schemeClr>
                </a:solidFill>
              </a:rPr>
              <a:t>https://</a:t>
            </a:r>
            <a:r>
              <a:rPr lang="de-DE" dirty="0" err="1">
                <a:solidFill>
                  <a:schemeClr val="bg2">
                    <a:lumMod val="50000"/>
                  </a:schemeClr>
                </a:solidFill>
              </a:rPr>
              <a:t>www.finanzen.net</a:t>
            </a:r>
            <a:r>
              <a:rPr lang="de-DE" dirty="0">
                <a:solidFill>
                  <a:schemeClr val="bg2">
                    <a:lumMod val="50000"/>
                  </a:schemeClr>
                </a:solidFill>
              </a:rPr>
              <a:t>/</a:t>
            </a:r>
            <a:r>
              <a:rPr lang="de-DE" dirty="0" err="1">
                <a:solidFill>
                  <a:schemeClr val="bg2">
                    <a:lumMod val="50000"/>
                  </a:schemeClr>
                </a:solidFill>
              </a:rPr>
              <a:t>index</a:t>
            </a:r>
            <a:r>
              <a:rPr lang="de-DE" dirty="0">
                <a:solidFill>
                  <a:schemeClr val="bg2">
                    <a:lumMod val="50000"/>
                  </a:schemeClr>
                </a:solidFill>
              </a:rPr>
              <a:t>/</a:t>
            </a:r>
            <a:r>
              <a:rPr lang="de-DE" dirty="0" err="1">
                <a:solidFill>
                  <a:schemeClr val="bg2">
                    <a:lumMod val="50000"/>
                  </a:schemeClr>
                </a:solidFill>
              </a:rPr>
              <a:t>dax</a:t>
            </a:r>
            <a:r>
              <a:rPr lang="de-DE" dirty="0">
                <a:solidFill>
                  <a:schemeClr val="bg2">
                    <a:lumMod val="50000"/>
                  </a:schemeClr>
                </a:solidFill>
              </a:rPr>
              <a:t>/historisch, letzter Zugriff: 15.02.2021</a:t>
            </a:r>
          </a:p>
          <a:p>
            <a:endParaRPr lang="de-DE" dirty="0">
              <a:solidFill>
                <a:schemeClr val="bg2">
                  <a:lumMod val="50000"/>
                </a:schemeClr>
              </a:solidFill>
            </a:endParaRPr>
          </a:p>
          <a:p>
            <a:r>
              <a:rPr lang="de-DE" i="1" dirty="0" err="1">
                <a:solidFill>
                  <a:schemeClr val="bg2">
                    <a:lumMod val="50000"/>
                  </a:schemeClr>
                </a:solidFill>
              </a:rPr>
              <a:t>Flaticon</a:t>
            </a:r>
            <a:r>
              <a:rPr lang="de-DE" i="1" dirty="0">
                <a:solidFill>
                  <a:schemeClr val="bg2">
                    <a:lumMod val="50000"/>
                  </a:schemeClr>
                </a:solidFill>
              </a:rPr>
              <a:t> </a:t>
            </a:r>
            <a:r>
              <a:rPr lang="de-DE" dirty="0">
                <a:solidFill>
                  <a:schemeClr val="bg2">
                    <a:lumMod val="50000"/>
                  </a:schemeClr>
                </a:solidFill>
              </a:rPr>
              <a:t>(2021): </a:t>
            </a:r>
            <a:r>
              <a:rPr lang="de-DE" dirty="0" err="1">
                <a:solidFill>
                  <a:schemeClr val="bg2">
                    <a:lumMod val="50000"/>
                  </a:schemeClr>
                </a:solidFill>
              </a:rPr>
              <a:t>Delivery</a:t>
            </a:r>
            <a:r>
              <a:rPr lang="de-DE" dirty="0">
                <a:solidFill>
                  <a:schemeClr val="bg2">
                    <a:lumMod val="50000"/>
                  </a:schemeClr>
                </a:solidFill>
              </a:rPr>
              <a:t> Icon Pack, URL: </a:t>
            </a:r>
            <a:r>
              <a:rPr lang="de-DE" dirty="0" err="1">
                <a:solidFill>
                  <a:schemeClr val="bg2">
                    <a:lumMod val="50000"/>
                  </a:schemeClr>
                </a:solidFill>
              </a:rPr>
              <a:t>www.flaticon.com</a:t>
            </a:r>
            <a:r>
              <a:rPr lang="de-DE" dirty="0">
                <a:solidFill>
                  <a:schemeClr val="bg2">
                    <a:lumMod val="50000"/>
                  </a:schemeClr>
                </a:solidFill>
              </a:rPr>
              <a:t>, letzter Zugriff: 15.02.2021</a:t>
            </a:r>
          </a:p>
          <a:p>
            <a:endParaRPr lang="de-DE" i="1" dirty="0">
              <a:solidFill>
                <a:schemeClr val="bg2">
                  <a:lumMod val="50000"/>
                </a:schemeClr>
              </a:solidFill>
            </a:endParaRPr>
          </a:p>
          <a:p>
            <a:r>
              <a:rPr lang="de-DE" i="1" dirty="0" err="1">
                <a:solidFill>
                  <a:schemeClr val="bg2">
                    <a:lumMod val="50000"/>
                  </a:schemeClr>
                </a:solidFill>
              </a:rPr>
              <a:t>Statista</a:t>
            </a:r>
            <a:r>
              <a:rPr lang="de-DE" dirty="0">
                <a:solidFill>
                  <a:schemeClr val="bg2">
                    <a:lumMod val="50000"/>
                  </a:schemeClr>
                </a:solidFill>
              </a:rPr>
              <a:t> (2021): Entwicklung des Verhältnisses von Frachtangeboten und Laderaumangeboten in Europa von Januar 2018 bis Januar 2021, URL:</a:t>
            </a:r>
          </a:p>
          <a:p>
            <a:r>
              <a:rPr lang="de-DE" dirty="0">
                <a:solidFill>
                  <a:schemeClr val="bg2">
                    <a:lumMod val="50000"/>
                  </a:schemeClr>
                </a:solidFill>
              </a:rPr>
              <a:t>https://de.statista.com/statistik/daten/studie/593243/umfrage/auslastung-der-laderaumkapazitaet-im-europaeischen-transportmarkt/, letzter Zugriff: 15.02.2021</a:t>
            </a:r>
          </a:p>
        </p:txBody>
      </p:sp>
    </p:spTree>
    <p:extLst>
      <p:ext uri="{BB962C8B-B14F-4D97-AF65-F5344CB8AC3E}">
        <p14:creationId xmlns:p14="http://schemas.microsoft.com/office/powerpoint/2010/main" val="3694542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28695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Unvorhersehbare Transportkosten</a:t>
            </a:r>
          </a:p>
          <a:p>
            <a:pPr marL="0" lvl="0" indent="0">
              <a:buNone/>
            </a:pPr>
            <a:r>
              <a:rPr lang="de-DE" sz="1400" dirty="0">
                <a:latin typeface="Oswald"/>
                <a:ea typeface="Oswald"/>
                <a:cs typeface="Oswald"/>
                <a:sym typeface="Oswald"/>
              </a:rPr>
              <a:t>Gebuchte Transportkosten vs. zugewiesener Transportpreis</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Entwicklung der der Kosten und Umsätze</a:t>
            </a:r>
          </a:p>
          <a:p>
            <a:pPr marL="0" lvl="0" indent="0" algn="l" rtl="0">
              <a:spcBef>
                <a:spcPts val="0"/>
              </a:spcBef>
              <a:spcAft>
                <a:spcPts val="0"/>
              </a:spcAft>
              <a:buNone/>
            </a:pPr>
            <a:r>
              <a:rPr lang="de-DE" sz="1400" dirty="0">
                <a:latin typeface="Oswald"/>
                <a:ea typeface="Oswald"/>
                <a:cs typeface="Oswald"/>
                <a:sym typeface="Oswald"/>
              </a:rPr>
              <a:t>Kosten vs. Umsatz</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Schwankende Auftragseingänge</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7" name="Grafik 6">
            <a:extLst>
              <a:ext uri="{FF2B5EF4-FFF2-40B4-BE49-F238E27FC236}">
                <a16:creationId xmlns:a16="http://schemas.microsoft.com/office/drawing/2014/main" id="{5B219A16-9988-0F48-B8F3-A52C2FCD9520}"/>
              </a:ext>
            </a:extLst>
          </p:cNvPr>
          <p:cNvPicPr>
            <a:picLocks noChangeAspect="1"/>
          </p:cNvPicPr>
          <p:nvPr/>
        </p:nvPicPr>
        <p:blipFill>
          <a:blip r:embed="rId3"/>
          <a:stretch>
            <a:fillRect/>
          </a:stretch>
        </p:blipFill>
        <p:spPr>
          <a:xfrm>
            <a:off x="343875" y="1339689"/>
            <a:ext cx="5738425" cy="3543477"/>
          </a:xfrm>
          <a:prstGeom prst="rect">
            <a:avLst/>
          </a:prstGeom>
        </p:spPr>
      </p:pic>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Nationale 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1800" dirty="0">
                <a:latin typeface="Oswald"/>
                <a:ea typeface="Oswald"/>
                <a:cs typeface="Oswald"/>
                <a:sym typeface="Oswald"/>
              </a:rPr>
              <a:t>2018 bis 2020</a:t>
            </a:r>
            <a:r>
              <a:rPr lang="de" sz="1800" b="1" dirty="0">
                <a:solidFill>
                  <a:srgbClr val="0F2741"/>
                </a:solidFill>
                <a:latin typeface="Arial"/>
                <a:ea typeface="Arial"/>
                <a:cs typeface="Arial"/>
                <a:sym typeface="Arial"/>
              </a:rPr>
              <a:t> </a:t>
            </a:r>
            <a:r>
              <a:rPr lang="de" sz="1800" dirty="0">
                <a:latin typeface="Oswald"/>
                <a:ea typeface="Oswald"/>
                <a:cs typeface="Oswald"/>
                <a:sym typeface="Oswald"/>
              </a:rPr>
              <a:t>(in  €)</a:t>
            </a:r>
            <a:endParaRPr sz="18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93423" y="2511474"/>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250040" y="208163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+ 9,29 %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2476</Words>
  <Application>Microsoft Macintosh PowerPoint</Application>
  <PresentationFormat>Bildschirmpräsentation (16:9)</PresentationFormat>
  <Paragraphs>503</Paragraphs>
  <Slides>43</Slides>
  <Notes>42</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43</vt:i4>
      </vt:variant>
    </vt:vector>
  </HeadingPairs>
  <TitlesOfParts>
    <vt:vector size="47" baseType="lpstr">
      <vt:lpstr>Roboto</vt:lpstr>
      <vt:lpstr>Arial</vt:lpstr>
      <vt:lpstr>Oswald</vt:lpstr>
      <vt:lpstr>Geometric</vt:lpstr>
      <vt:lpstr>PowerPoint-Präsentation</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2018 bis 2020 (in  €) </vt:lpstr>
      <vt:lpstr>Kennzahlen und Reporting</vt:lpstr>
      <vt:lpstr>Kennzahlen und Reporting: Marge in Abhängigkeit mit OTD</vt:lpstr>
      <vt:lpstr>Kennzahlen und Reporting: Marge Abhängigkeit</vt:lpstr>
      <vt:lpstr>Kennzahlen und Reporting: Auftragslage</vt:lpstr>
      <vt:lpstr>Visuelle Exploration: Auftragslage</vt:lpstr>
      <vt:lpstr>Kennzahlen und Reporting: Auftragslage</vt:lpstr>
      <vt:lpstr>Kennzahlen und Reporting: Stornierung</vt:lpstr>
      <vt:lpstr>Kennzahlen und Reporting: Stornierungsgründe</vt:lpstr>
      <vt:lpstr>Zeitreihenanalyse:  Vorgehen &amp; Muster</vt:lpstr>
      <vt:lpstr>1. Zeitreihenanalyse: Durchsch. Marge</vt:lpstr>
      <vt:lpstr>2. Zeitreihenanalyse</vt:lpstr>
      <vt:lpstr>3. Zeitreihenanalyse: Entwicklung der Spediteurkosten</vt:lpstr>
      <vt:lpstr>Korrelation</vt:lpstr>
      <vt:lpstr>1. Korrelation Vorbereitung und Herausforderung</vt:lpstr>
      <vt:lpstr>2. Korrelation</vt:lpstr>
      <vt:lpstr>1. Korrelation</vt:lpstr>
      <vt:lpstr>Dashboard</vt:lpstr>
      <vt:lpstr>1. Dashboard: Finanzabteilung</vt:lpstr>
      <vt:lpstr>2. Dashboard: Logistikabteilung</vt:lpstr>
      <vt:lpstr>3. Dashboard: Wenn noch Zeit, Geschäftsführung</vt:lpstr>
      <vt:lpstr>3. Dashboard: Zusammenfassung</vt:lpstr>
      <vt:lpstr># Inspiration</vt:lpstr>
      <vt:lpstr># Inspiration</vt:lpstr>
      <vt:lpstr>Erkenntnisse und Vorschläge</vt:lpstr>
      <vt:lpstr>Danke für Eure Aufmerksamkeit</vt:lpstr>
      <vt:lpstr>Quellen</vt:lpstr>
      <vt:lpstr>Erkenntnisse und Vorschläge</vt:lpstr>
      <vt:lpstr>Back Up</vt:lpstr>
      <vt:lpstr>Kosten und Umsatz von InstaFreight  in 2018 bis 2020 (in €) insgesamt</vt:lpstr>
      <vt:lpstr>Backup: Vorgegebene Prognose in Margin</vt:lpstr>
      <vt:lpstr>Margin CSV Forecast abgebildet</vt:lpstr>
      <vt:lpstr>PowerPoint-Präsentation</vt:lpstr>
      <vt:lpstr>Visuelle Exploration</vt:lpstr>
      <vt:lpstr>Visuelle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194</cp:revision>
  <dcterms:modified xsi:type="dcterms:W3CDTF">2021-02-16T18:00:37Z</dcterms:modified>
</cp:coreProperties>
</file>